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7" r:id="rId2"/>
    <p:sldId id="265" r:id="rId3"/>
    <p:sldId id="266" r:id="rId4"/>
    <p:sldId id="272" r:id="rId5"/>
    <p:sldId id="275" r:id="rId6"/>
    <p:sldId id="278" r:id="rId7"/>
    <p:sldId id="276" r:id="rId8"/>
    <p:sldId id="264" r:id="rId9"/>
    <p:sldId id="267" r:id="rId10"/>
    <p:sldId id="274" r:id="rId11"/>
    <p:sldId id="277" r:id="rId12"/>
    <p:sldId id="27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D03447BB-5D67-496B-8E87-E561075AD55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99" autoAdjust="0"/>
    <p:restoredTop sz="94660"/>
  </p:normalViewPr>
  <p:slideViewPr>
    <p:cSldViewPr>
      <p:cViewPr>
        <p:scale>
          <a:sx n="155" d="100"/>
          <a:sy n="155" d="100"/>
        </p:scale>
        <p:origin x="-24" y="184"/>
      </p:cViewPr>
      <p:guideLst/>
    </p:cSldViewPr>
  </p:slideViewPr>
  <p:notesTextViewPr>
    <p:cViewPr>
      <p:scale>
        <a:sx n="1" d="1"/>
        <a:sy n="1" d="1"/>
      </p:scale>
      <p:origin x="0" y="0"/>
    </p:cViewPr>
  </p:notesTextViewPr>
  <p:notesViewPr>
    <p:cSldViewPr>
      <p:cViewPr varScale="1">
        <p:scale>
          <a:sx n="95" d="100"/>
          <a:sy n="95" d="100"/>
        </p:scale>
        <p:origin x="69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DE8356-FFDA-4E74-B804-79023C7DD259}" type="datetimeFigureOut">
              <a:rPr lang="en-US" smtClean="0"/>
              <a:t>11/29/23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CB32D8-F2D2-4D01-80A9-88F3B128AE75}" type="slidenum">
              <a:rPr lang="en-US" smtClean="0"/>
              <a:t>‹#›</a:t>
            </a:fld>
            <a:endParaRPr lang="en-US"/>
          </a:p>
        </p:txBody>
      </p:sp>
    </p:spTree>
    <p:extLst>
      <p:ext uri="{BB962C8B-B14F-4D97-AF65-F5344CB8AC3E}">
        <p14:creationId xmlns:p14="http://schemas.microsoft.com/office/powerpoint/2010/main" val="21908472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g>
</file>

<file path=ppt/media/image13.png>
</file>

<file path=ppt/media/image14.png>
</file>

<file path=ppt/media/image2.png>
</file>

<file path=ppt/media/image3.jpg>
</file>

<file path=ppt/media/image4.png>
</file>

<file path=ppt/media/image5.png>
</file>

<file path=ppt/media/image6.jp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3DDCE7-616C-4285-A468-7301F171BC93}" type="datetimeFigureOut">
              <a:rPr lang="en-US" smtClean="0"/>
              <a:t>11/29/23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C1D8F7-2BDD-4C56-98AF-2E212EF349F3}" type="slidenum">
              <a:rPr lang="en-US" smtClean="0"/>
              <a:t>‹#›</a:t>
            </a:fld>
            <a:endParaRPr lang="en-US"/>
          </a:p>
        </p:txBody>
      </p:sp>
    </p:spTree>
    <p:extLst>
      <p:ext uri="{BB962C8B-B14F-4D97-AF65-F5344CB8AC3E}">
        <p14:creationId xmlns:p14="http://schemas.microsoft.com/office/powerpoint/2010/main" val="2107619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638800" y="304801"/>
            <a:ext cx="5486400" cy="2514599"/>
          </a:xfrm>
        </p:spPr>
        <p:txBody>
          <a:bodyPr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5638800" y="2895600"/>
            <a:ext cx="5486400" cy="914400"/>
          </a:xfrm>
        </p:spPr>
        <p:txBody>
          <a:bodyPr/>
          <a:lstStyle>
            <a:lvl1pPr marL="0" indent="0" algn="l">
              <a:spcBef>
                <a:spcPts val="1200"/>
              </a:spcBef>
              <a:buNone/>
              <a:defRPr sz="2400">
                <a:solidFill>
                  <a:schemeClr val="bg2">
                    <a:lumMod val="25000"/>
                    <a:lumOff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20533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11/29/23</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174512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365125"/>
            <a:ext cx="1828800" cy="56546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365125"/>
            <a:ext cx="8001000" cy="5654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11/29/23</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4737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11/29/23</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27300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0450" y="1676401"/>
            <a:ext cx="10058400" cy="175260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0450" y="3581400"/>
            <a:ext cx="10058400" cy="1143000"/>
          </a:xfrm>
        </p:spPr>
        <p:txBody>
          <a:bodyPr/>
          <a:lstStyle>
            <a:lvl1pPr marL="0" indent="0">
              <a:spcBef>
                <a:spcPts val="1200"/>
              </a:spcBef>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11/29/23</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1566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676401"/>
            <a:ext cx="484632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78880" y="1676401"/>
            <a:ext cx="484632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762EC29-B8C5-4C7A-B6DA-418494D5CB21}" type="datetimeFigureOut">
              <a:rPr lang="en-US" smtClean="0"/>
              <a:t>11/29/23</a:t>
            </a:fld>
            <a:endParaRPr lang="en-US"/>
          </a:p>
        </p:txBody>
      </p:sp>
      <p:sp>
        <p:nvSpPr>
          <p:cNvPr id="7" name="Slide Number Placeholder 6"/>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390256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6800" y="2505075"/>
            <a:ext cx="4846320" cy="3514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7888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78880" y="2505075"/>
            <a:ext cx="4846320" cy="3514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3762EC29-B8C5-4C7A-B6DA-418494D5CB21}" type="datetimeFigureOut">
              <a:rPr lang="en-US" smtClean="0"/>
              <a:t>11/29/23</a:t>
            </a:fld>
            <a:endParaRPr lang="en-US"/>
          </a:p>
        </p:txBody>
      </p:sp>
      <p:sp>
        <p:nvSpPr>
          <p:cNvPr id="9" name="Slide Number Placeholder 8"/>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692426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3762EC29-B8C5-4C7A-B6DA-418494D5CB21}" type="datetimeFigureOut">
              <a:rPr lang="en-US" smtClean="0"/>
              <a:t>11/29/23</a:t>
            </a:fld>
            <a:endParaRPr lang="en-US"/>
          </a:p>
        </p:txBody>
      </p:sp>
      <p:sp>
        <p:nvSpPr>
          <p:cNvPr id="5" name="Slide Number Placeholder 4"/>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81093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3762EC29-B8C5-4C7A-B6DA-418494D5CB21}" type="datetimeFigureOut">
              <a:rPr lang="en-US" smtClean="0"/>
              <a:t>11/29/23</a:t>
            </a:fld>
            <a:endParaRPr lang="en-US"/>
          </a:p>
        </p:txBody>
      </p:sp>
      <p:sp>
        <p:nvSpPr>
          <p:cNvPr id="4" name="Slide Number Placeholder 3"/>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235120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7467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09600" y="838200"/>
            <a:ext cx="6172200" cy="5181601"/>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24802"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979593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0"/>
            <a:ext cx="7239000" cy="6858000"/>
          </a:xfrm>
          <a:solidFill>
            <a:schemeClr val="bg1"/>
          </a:solidFill>
        </p:spPr>
        <p:txBody>
          <a:bodyPr tIns="36576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24801"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p:cNvSpPr/>
          <p:nvPr/>
        </p:nvSpPr>
        <p:spPr>
          <a:xfrm>
            <a:off x="7239000" y="0"/>
            <a:ext cx="228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411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304800"/>
            <a:ext cx="10058400" cy="114300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66800" y="1676400"/>
            <a:ext cx="100584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070918" y="6392562"/>
            <a:ext cx="7082481" cy="180976"/>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Add a footer</a:t>
            </a:r>
          </a:p>
        </p:txBody>
      </p:sp>
      <p:sp>
        <p:nvSpPr>
          <p:cNvPr id="4" name="Date Placeholder 3"/>
          <p:cNvSpPr>
            <a:spLocks noGrp="1"/>
          </p:cNvSpPr>
          <p:nvPr>
            <p:ph type="dt" sz="half" idx="2"/>
          </p:nvPr>
        </p:nvSpPr>
        <p:spPr>
          <a:xfrm>
            <a:off x="8534400" y="6392562"/>
            <a:ext cx="12954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3762EC29-B8C5-4C7A-B6DA-418494D5CB21}" type="datetimeFigureOut">
              <a:rPr lang="en-US" smtClean="0"/>
              <a:pPr/>
              <a:t>11/29/23</a:t>
            </a:fld>
            <a:endParaRPr lang="en-US"/>
          </a:p>
        </p:txBody>
      </p:sp>
      <p:sp>
        <p:nvSpPr>
          <p:cNvPr id="6" name="Slide Number Placeholder 5"/>
          <p:cNvSpPr>
            <a:spLocks noGrp="1"/>
          </p:cNvSpPr>
          <p:nvPr>
            <p:ph type="sldNum" sz="quarter" idx="4"/>
          </p:nvPr>
        </p:nvSpPr>
        <p:spPr>
          <a:xfrm>
            <a:off x="10058400" y="6392562"/>
            <a:ext cx="10668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F9043838-BFF5-400C-B067-3DF4A5F395D6}" type="slidenum">
              <a:rPr lang="en-US" smtClean="0"/>
              <a:pPr/>
              <a:t>‹#›</a:t>
            </a:fld>
            <a:endParaRPr lang="en-US"/>
          </a:p>
        </p:txBody>
      </p:sp>
    </p:spTree>
    <p:extLst>
      <p:ext uri="{BB962C8B-B14F-4D97-AF65-F5344CB8AC3E}">
        <p14:creationId xmlns:p14="http://schemas.microsoft.com/office/powerpoint/2010/main" val="2569209519"/>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1200"/>
        </a:spcBef>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Font typeface="Arial" panose="020B0604020202020204" pitchFamily="34" charset="0"/>
        <a:buChar char="•"/>
        <a:defRPr sz="1800" kern="1200">
          <a:solidFill>
            <a:schemeClr val="tx1"/>
          </a:solidFill>
          <a:latin typeface="+mn-lt"/>
          <a:ea typeface="+mn-ea"/>
          <a:cs typeface="+mn-cs"/>
        </a:defRPr>
      </a:lvl3pPr>
      <a:lvl4pPr marL="10515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5pPr>
      <a:lvl6pPr marL="160020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6pPr>
      <a:lvl7pPr marL="187452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7pPr>
      <a:lvl8pPr marL="214884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8pPr>
      <a:lvl9pPr marL="24231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tasnimnews.com/en/news/2016/12/31/1283532/iran-basketball-coach-bauermann-on-s-oliver-w%C3%BCrzburg-s-radar" TargetMode="External"/><Relationship Id="rId2" Type="http://schemas.openxmlformats.org/officeDocument/2006/relationships/image" Target="../media/image3.jpg"/><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NBA Scouting Analysis</a:t>
            </a:r>
          </a:p>
        </p:txBody>
      </p:sp>
      <p:sp>
        <p:nvSpPr>
          <p:cNvPr id="3" name="Subtitle 2"/>
          <p:cNvSpPr>
            <a:spLocks noGrp="1"/>
          </p:cNvSpPr>
          <p:nvPr>
            <p:ph type="subTitle" idx="1"/>
          </p:nvPr>
        </p:nvSpPr>
        <p:spPr/>
        <p:txBody>
          <a:bodyPr>
            <a:normAutofit fontScale="92500"/>
          </a:bodyPr>
          <a:lstStyle/>
          <a:p>
            <a:r>
              <a:rPr lang="en-US" dirty="0"/>
              <a:t>Presented By: Max Fishman, Cory Selzer, Dulce Silva, Shail Desai, Sebastian Alonso</a:t>
            </a:r>
          </a:p>
        </p:txBody>
      </p:sp>
    </p:spTree>
    <p:extLst>
      <p:ext uri="{BB962C8B-B14F-4D97-AF65-F5344CB8AC3E}">
        <p14:creationId xmlns:p14="http://schemas.microsoft.com/office/powerpoint/2010/main" val="576090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3A55-76C6-6D72-FB6F-E7922CCD7CF3}"/>
              </a:ext>
            </a:extLst>
          </p:cNvPr>
          <p:cNvSpPr>
            <a:spLocks noGrp="1"/>
          </p:cNvSpPr>
          <p:nvPr>
            <p:ph type="title"/>
          </p:nvPr>
        </p:nvSpPr>
        <p:spPr>
          <a:xfrm>
            <a:off x="533400" y="304800"/>
            <a:ext cx="10058400" cy="1143000"/>
          </a:xfrm>
        </p:spPr>
        <p:txBody>
          <a:bodyPr/>
          <a:lstStyle/>
          <a:p>
            <a:r>
              <a:rPr lang="en-US" dirty="0"/>
              <a:t>Developmental Issues</a:t>
            </a:r>
          </a:p>
        </p:txBody>
      </p:sp>
      <p:sp>
        <p:nvSpPr>
          <p:cNvPr id="3" name="Content Placeholder 2">
            <a:extLst>
              <a:ext uri="{FF2B5EF4-FFF2-40B4-BE49-F238E27FC236}">
                <a16:creationId xmlns:a16="http://schemas.microsoft.com/office/drawing/2014/main" id="{827E8A09-2433-065F-0DC9-1F27431DFB8F}"/>
              </a:ext>
            </a:extLst>
          </p:cNvPr>
          <p:cNvSpPr>
            <a:spLocks noGrp="1"/>
          </p:cNvSpPr>
          <p:nvPr>
            <p:ph sz="half" idx="1"/>
          </p:nvPr>
        </p:nvSpPr>
        <p:spPr>
          <a:xfrm>
            <a:off x="533400" y="1676402"/>
            <a:ext cx="4846320" cy="3428999"/>
          </a:xfrm>
        </p:spPr>
        <p:txBody>
          <a:bodyPr>
            <a:normAutofit fontScale="92500" lnSpcReduction="20000"/>
          </a:bodyPr>
          <a:lstStyle/>
          <a:p>
            <a:r>
              <a:rPr lang="en-US" sz="2000" u="sng" dirty="0"/>
              <a:t>Time</a:t>
            </a:r>
            <a:r>
              <a:rPr lang="en-US" sz="2000" dirty="0"/>
              <a:t>: More time would have enabled our group to dig deeper into the statistical analysis, leading to a stronger ML model as well as more detailed scouting reports.  </a:t>
            </a:r>
          </a:p>
          <a:p>
            <a:r>
              <a:rPr lang="en-US" sz="2000" u="sng" dirty="0"/>
              <a:t>Machine Learning Improvement</a:t>
            </a:r>
            <a:r>
              <a:rPr lang="en-US" sz="2000" dirty="0"/>
              <a:t>: Use ML to make predictions based on team statistics, helping the coaching staff prepare for their future opponents.</a:t>
            </a:r>
            <a:endParaRPr lang="en-US" sz="2000" u="sng" dirty="0"/>
          </a:p>
          <a:p>
            <a:r>
              <a:rPr lang="en-US" sz="2000" u="sng" dirty="0"/>
              <a:t>Maximum API Calls</a:t>
            </a:r>
            <a:r>
              <a:rPr lang="en-US" sz="2000" dirty="0"/>
              <a:t>: We hit our limit on API calls to the NBA website quickly.</a:t>
            </a:r>
          </a:p>
          <a:p>
            <a:r>
              <a:rPr lang="en-US" sz="2000" u="sng" dirty="0"/>
              <a:t>Tableau Features</a:t>
            </a:r>
            <a:r>
              <a:rPr lang="en-US" sz="2000" dirty="0"/>
              <a:t>: We wanted to make our sheets and dashboards look more visually appealing.	 </a:t>
            </a:r>
          </a:p>
        </p:txBody>
      </p:sp>
      <p:pic>
        <p:nvPicPr>
          <p:cNvPr id="6" name="Picture 5" descr="A person in a suit and tie&#10;&#10;Description automatically generated">
            <a:extLst>
              <a:ext uri="{FF2B5EF4-FFF2-40B4-BE49-F238E27FC236}">
                <a16:creationId xmlns:a16="http://schemas.microsoft.com/office/drawing/2014/main" id="{61F2E7EE-D173-E1EE-BDD0-CC471973A0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6622" y="1676402"/>
            <a:ext cx="3429000" cy="3047998"/>
          </a:xfrm>
          <a:prstGeom prst="rect">
            <a:avLst/>
          </a:prstGeom>
        </p:spPr>
      </p:pic>
    </p:spTree>
    <p:extLst>
      <p:ext uri="{BB962C8B-B14F-4D97-AF65-F5344CB8AC3E}">
        <p14:creationId xmlns:p14="http://schemas.microsoft.com/office/powerpoint/2010/main" val="93847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B23FD-7A56-4634-7AA3-B5D581EE5CFF}"/>
              </a:ext>
            </a:extLst>
          </p:cNvPr>
          <p:cNvSpPr>
            <a:spLocks noGrp="1"/>
          </p:cNvSpPr>
          <p:nvPr>
            <p:ph type="title"/>
          </p:nvPr>
        </p:nvSpPr>
        <p:spPr>
          <a:xfrm>
            <a:off x="609600" y="381000"/>
            <a:ext cx="10058400" cy="1143000"/>
          </a:xfrm>
        </p:spPr>
        <p:txBody>
          <a:bodyPr/>
          <a:lstStyle/>
          <a:p>
            <a:r>
              <a:rPr lang="en-US" dirty="0"/>
              <a:t>Moving Forward </a:t>
            </a:r>
          </a:p>
        </p:txBody>
      </p:sp>
      <p:sp>
        <p:nvSpPr>
          <p:cNvPr id="3" name="Content Placeholder 2">
            <a:extLst>
              <a:ext uri="{FF2B5EF4-FFF2-40B4-BE49-F238E27FC236}">
                <a16:creationId xmlns:a16="http://schemas.microsoft.com/office/drawing/2014/main" id="{3D37453B-13D2-4672-D873-FA5316EA97B4}"/>
              </a:ext>
            </a:extLst>
          </p:cNvPr>
          <p:cNvSpPr>
            <a:spLocks noGrp="1"/>
          </p:cNvSpPr>
          <p:nvPr>
            <p:ph idx="1"/>
          </p:nvPr>
        </p:nvSpPr>
        <p:spPr>
          <a:xfrm>
            <a:off x="624016" y="1676400"/>
            <a:ext cx="4648200" cy="4343400"/>
          </a:xfrm>
        </p:spPr>
        <p:txBody>
          <a:bodyPr>
            <a:normAutofit fontScale="92500" lnSpcReduction="20000"/>
          </a:bodyPr>
          <a:lstStyle/>
          <a:p>
            <a:r>
              <a:rPr lang="en-US" dirty="0"/>
              <a:t>There are many other ways in which we can improve our products but three clear improvements to be made:</a:t>
            </a:r>
          </a:p>
          <a:p>
            <a:pPr lvl="1"/>
            <a:r>
              <a:rPr lang="en-US" dirty="0"/>
              <a:t>Expand the basic statistical analysis to include more advanced statistics, such as Net Rating, VORP, Box Plus—Minus and others.</a:t>
            </a:r>
          </a:p>
          <a:p>
            <a:pPr lvl="1"/>
            <a:r>
              <a:rPr lang="en-US" dirty="0"/>
              <a:t>Add more Machine Learning models to predict future opponent performance. </a:t>
            </a:r>
          </a:p>
          <a:p>
            <a:pPr lvl="1"/>
            <a:r>
              <a:rPr lang="en-US" dirty="0"/>
              <a:t>Alter the Machine Learning player prediction model to better account for recency bias.</a:t>
            </a:r>
          </a:p>
          <a:p>
            <a:pPr lvl="1"/>
            <a:r>
              <a:rPr lang="en-US" dirty="0"/>
              <a:t>Use Tableau to improve the appearance and formatting of our visualizations.</a:t>
            </a:r>
          </a:p>
          <a:p>
            <a:pPr marL="0" indent="0">
              <a:buNone/>
            </a:pPr>
            <a:endParaRPr lang="en-US" dirty="0"/>
          </a:p>
          <a:p>
            <a:endParaRPr lang="en-US" dirty="0"/>
          </a:p>
        </p:txBody>
      </p:sp>
      <p:pic>
        <p:nvPicPr>
          <p:cNvPr id="4" name="Picture 3">
            <a:extLst>
              <a:ext uri="{FF2B5EF4-FFF2-40B4-BE49-F238E27FC236}">
                <a16:creationId xmlns:a16="http://schemas.microsoft.com/office/drawing/2014/main" id="{4A66E4FE-4DA2-6FA3-FBE2-ACDEA77B3CC1}"/>
              </a:ext>
            </a:extLst>
          </p:cNvPr>
          <p:cNvPicPr>
            <a:picLocks noChangeAspect="1"/>
          </p:cNvPicPr>
          <p:nvPr/>
        </p:nvPicPr>
        <p:blipFill>
          <a:blip r:embed="rId2"/>
          <a:stretch>
            <a:fillRect/>
          </a:stretch>
        </p:blipFill>
        <p:spPr>
          <a:xfrm>
            <a:off x="6324600" y="2133600"/>
            <a:ext cx="5080000" cy="2857500"/>
          </a:xfrm>
          <a:prstGeom prst="rect">
            <a:avLst/>
          </a:prstGeom>
        </p:spPr>
      </p:pic>
    </p:spTree>
    <p:extLst>
      <p:ext uri="{BB962C8B-B14F-4D97-AF65-F5344CB8AC3E}">
        <p14:creationId xmlns:p14="http://schemas.microsoft.com/office/powerpoint/2010/main" val="3279099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8A4F44F-B29A-520D-D37B-FC2A5A344DA8}"/>
              </a:ext>
            </a:extLst>
          </p:cNvPr>
          <p:cNvSpPr txBox="1"/>
          <p:nvPr/>
        </p:nvSpPr>
        <p:spPr>
          <a:xfrm>
            <a:off x="28575" y="2721114"/>
            <a:ext cx="6629400" cy="707886"/>
          </a:xfrm>
          <a:prstGeom prst="rect">
            <a:avLst/>
          </a:prstGeom>
          <a:noFill/>
        </p:spPr>
        <p:txBody>
          <a:bodyPr wrap="square" rtlCol="0">
            <a:spAutoFit/>
          </a:bodyPr>
          <a:lstStyle/>
          <a:p>
            <a:pPr algn="ctr"/>
            <a:r>
              <a:rPr lang="en-US" sz="4000" dirty="0">
                <a:latin typeface="+mj-lt"/>
              </a:rPr>
              <a:t>Thank You!</a:t>
            </a:r>
          </a:p>
        </p:txBody>
      </p:sp>
      <p:pic>
        <p:nvPicPr>
          <p:cNvPr id="3" name="Picture 2">
            <a:extLst>
              <a:ext uri="{FF2B5EF4-FFF2-40B4-BE49-F238E27FC236}">
                <a16:creationId xmlns:a16="http://schemas.microsoft.com/office/drawing/2014/main" id="{F50D9DFE-3E51-5882-C175-6960F27E35A6}"/>
              </a:ext>
            </a:extLst>
          </p:cNvPr>
          <p:cNvPicPr>
            <a:picLocks noChangeAspect="1"/>
          </p:cNvPicPr>
          <p:nvPr/>
        </p:nvPicPr>
        <p:blipFill>
          <a:blip r:embed="rId2"/>
          <a:stretch>
            <a:fillRect/>
          </a:stretch>
        </p:blipFill>
        <p:spPr>
          <a:xfrm>
            <a:off x="6553200" y="1397000"/>
            <a:ext cx="4064000" cy="4064000"/>
          </a:xfrm>
          <a:prstGeom prst="rect">
            <a:avLst/>
          </a:prstGeom>
        </p:spPr>
      </p:pic>
    </p:spTree>
    <p:extLst>
      <p:ext uri="{BB962C8B-B14F-4D97-AF65-F5344CB8AC3E}">
        <p14:creationId xmlns:p14="http://schemas.microsoft.com/office/powerpoint/2010/main" val="24286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76200"/>
            <a:ext cx="9296400" cy="1219200"/>
          </a:xfrm>
        </p:spPr>
        <p:txBody>
          <a:bodyPr/>
          <a:lstStyle/>
          <a:p>
            <a:r>
              <a:rPr lang="en-US" dirty="0"/>
              <a:t>Who are we and what is our purpose?  </a:t>
            </a:r>
          </a:p>
        </p:txBody>
      </p:sp>
      <p:sp>
        <p:nvSpPr>
          <p:cNvPr id="3" name="Text Placeholder 2"/>
          <p:cNvSpPr>
            <a:spLocks noGrp="1"/>
          </p:cNvSpPr>
          <p:nvPr>
            <p:ph type="body" sz="half" idx="2"/>
          </p:nvPr>
        </p:nvSpPr>
        <p:spPr>
          <a:xfrm>
            <a:off x="228600" y="1371600"/>
            <a:ext cx="8001000" cy="4489607"/>
          </a:xfrm>
        </p:spPr>
        <p:txBody>
          <a:bodyPr>
            <a:normAutofit fontScale="92500"/>
          </a:bodyPr>
          <a:lstStyle/>
          <a:p>
            <a:endParaRPr lang="en-US" sz="2000" dirty="0"/>
          </a:p>
          <a:p>
            <a:pPr marL="342900" indent="-342900">
              <a:buFont typeface="Arial" panose="020B0604020202020204" pitchFamily="34" charset="0"/>
              <a:buChar char="•"/>
            </a:pPr>
            <a:r>
              <a:rPr lang="en-US" dirty="0"/>
              <a:t>Analytics plays such a vital role in major sports organizations. </a:t>
            </a:r>
          </a:p>
          <a:p>
            <a:pPr marL="342900" indent="-342900">
              <a:buFont typeface="Arial" panose="020B0604020202020204" pitchFamily="34" charset="0"/>
              <a:buChar char="•"/>
            </a:pPr>
            <a:r>
              <a:rPr lang="en-US" dirty="0"/>
              <a:t>Our goal is to craft comprehensive scouting reports that empower our players with a tactical advantage, fostering a deep understanding of our adversaries' playing styles and tendencies. Through the fusion of basketball expertise and data science, we strive to optimize player matchups, refine game strategies, and ultimately enhance our team's competitive edge. </a:t>
            </a:r>
          </a:p>
          <a:p>
            <a:pPr marL="342900" indent="-342900">
              <a:buFont typeface="Arial" panose="020B0604020202020204" pitchFamily="34" charset="0"/>
              <a:buChar char="•"/>
            </a:pPr>
            <a:r>
              <a:rPr lang="en-US" dirty="0"/>
              <a:t>Additionally, we will use Machine Learning to predict a player’s future scoring output in a game based on past performance.  This will help teams prepare for their future opponents.</a:t>
            </a:r>
          </a:p>
        </p:txBody>
      </p:sp>
      <p:sp>
        <p:nvSpPr>
          <p:cNvPr id="6" name="Rounded Rectangle 5" hidden="1"/>
          <p:cNvSpPr/>
          <p:nvPr/>
        </p:nvSpPr>
        <p:spPr>
          <a:xfrm>
            <a:off x="12344400" y="152400"/>
            <a:ext cx="1295400" cy="6553200"/>
          </a:xfrm>
          <a:prstGeom prst="roundRect">
            <a:avLst>
              <a:gd name="adj" fmla="val 9717"/>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200" b="1" i="1" dirty="0">
                <a:latin typeface="Arial" pitchFamily="34" charset="0"/>
                <a:cs typeface="Arial" pitchFamily="34" charset="0"/>
              </a:rPr>
              <a:t>NOTE:</a:t>
            </a:r>
          </a:p>
          <a:p>
            <a:r>
              <a:rPr lang="en-US" sz="1200" i="1" dirty="0">
                <a:latin typeface="Arial" pitchFamily="34" charset="0"/>
                <a:cs typeface="Arial" pitchFamily="34" charset="0"/>
              </a:rPr>
              <a:t>To change images on this slide, select a picture and delete it. Then click the Insert Picture icon</a:t>
            </a:r>
          </a:p>
          <a:p>
            <a:r>
              <a:rPr lang="en-US" sz="1200" i="1" dirty="0">
                <a:latin typeface="Arial" pitchFamily="34" charset="0"/>
                <a:cs typeface="Arial" pitchFamily="34" charset="0"/>
              </a:rPr>
              <a:t>in the placeholder to insert your own image.</a:t>
            </a:r>
          </a:p>
        </p:txBody>
      </p:sp>
      <p:pic>
        <p:nvPicPr>
          <p:cNvPr id="9" name="Picture Placeholder 8" descr="A person in a green shirt talking to another person in a red shirt&#10;&#10;Description automatically generated">
            <a:extLst>
              <a:ext uri="{FF2B5EF4-FFF2-40B4-BE49-F238E27FC236}">
                <a16:creationId xmlns:a16="http://schemas.microsoft.com/office/drawing/2014/main" id="{554E357D-9398-083D-FF70-2F1D6D852F29}"/>
              </a:ext>
            </a:extLst>
          </p:cNvPr>
          <p:cNvPicPr>
            <a:picLocks noGrp="1" noChangeAspect="1"/>
          </p:cNvPicPr>
          <p:nvPr>
            <p:ph type="pic"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4921" r="24921"/>
          <a:stretch>
            <a:fillRect/>
          </a:stretch>
        </p:blipFill>
        <p:spPr>
          <a:xfrm>
            <a:off x="8686800" y="2895600"/>
            <a:ext cx="2514600" cy="2843363"/>
          </a:xfrm>
        </p:spPr>
      </p:pic>
      <p:pic>
        <p:nvPicPr>
          <p:cNvPr id="8" name="Picture 7" descr="A logo of a basketball player&#10;&#10;Description automatically generated">
            <a:extLst>
              <a:ext uri="{FF2B5EF4-FFF2-40B4-BE49-F238E27FC236}">
                <a16:creationId xmlns:a16="http://schemas.microsoft.com/office/drawing/2014/main" id="{694C24A9-82D9-FF06-D154-17E5759D00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0600" y="1389888"/>
            <a:ext cx="2590800" cy="1071451"/>
          </a:xfrm>
          <a:prstGeom prst="rect">
            <a:avLst/>
          </a:prstGeom>
        </p:spPr>
      </p:pic>
    </p:spTree>
    <p:extLst>
      <p:ext uri="{BB962C8B-B14F-4D97-AF65-F5344CB8AC3E}">
        <p14:creationId xmlns:p14="http://schemas.microsoft.com/office/powerpoint/2010/main" val="3053388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128" y="266700"/>
            <a:ext cx="10058400" cy="1143000"/>
          </a:xfrm>
        </p:spPr>
        <p:txBody>
          <a:bodyPr/>
          <a:lstStyle/>
          <a:p>
            <a:r>
              <a:rPr lang="en-US" dirty="0"/>
              <a:t>Project Goal</a:t>
            </a:r>
          </a:p>
        </p:txBody>
      </p:sp>
      <p:sp>
        <p:nvSpPr>
          <p:cNvPr id="3" name="Content Placeholder 2"/>
          <p:cNvSpPr>
            <a:spLocks noGrp="1"/>
          </p:cNvSpPr>
          <p:nvPr>
            <p:ph idx="1"/>
          </p:nvPr>
        </p:nvSpPr>
        <p:spPr>
          <a:xfrm>
            <a:off x="441128" y="1676400"/>
            <a:ext cx="5867400" cy="4343400"/>
          </a:xfrm>
        </p:spPr>
        <p:txBody>
          <a:bodyPr>
            <a:normAutofit/>
          </a:bodyPr>
          <a:lstStyle/>
          <a:p>
            <a:r>
              <a:rPr lang="en-US" dirty="0"/>
              <a:t>Our goal is to provide teams with prior performance data that can give insight into upcoming matchups and player performance.</a:t>
            </a:r>
          </a:p>
          <a:p>
            <a:r>
              <a:rPr lang="en-US" dirty="0"/>
              <a:t>We currently have a dashboard that includes statistics on all teams in the NBA including Roster options for each team that provide team/player statistics</a:t>
            </a:r>
          </a:p>
          <a:p>
            <a:r>
              <a:rPr lang="en-US" dirty="0"/>
              <a:t>This data will provide NBA organizations with real insight into future opponents.</a:t>
            </a:r>
          </a:p>
        </p:txBody>
      </p:sp>
      <p:pic>
        <p:nvPicPr>
          <p:cNvPr id="4" name="Picture 3">
            <a:extLst>
              <a:ext uri="{FF2B5EF4-FFF2-40B4-BE49-F238E27FC236}">
                <a16:creationId xmlns:a16="http://schemas.microsoft.com/office/drawing/2014/main" id="{63849BE3-8817-6C67-EA38-3A65302D4314}"/>
              </a:ext>
            </a:extLst>
          </p:cNvPr>
          <p:cNvPicPr>
            <a:picLocks noChangeAspect="1"/>
          </p:cNvPicPr>
          <p:nvPr/>
        </p:nvPicPr>
        <p:blipFill>
          <a:blip r:embed="rId2"/>
          <a:stretch>
            <a:fillRect/>
          </a:stretch>
        </p:blipFill>
        <p:spPr>
          <a:xfrm>
            <a:off x="7162800" y="2057400"/>
            <a:ext cx="4604548" cy="3054350"/>
          </a:xfrm>
          <a:prstGeom prst="rect">
            <a:avLst/>
          </a:prstGeom>
        </p:spPr>
      </p:pic>
    </p:spTree>
    <p:extLst>
      <p:ext uri="{BB962C8B-B14F-4D97-AF65-F5344CB8AC3E}">
        <p14:creationId xmlns:p14="http://schemas.microsoft.com/office/powerpoint/2010/main" val="2905083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3250B-A828-FAA9-93F1-4499CB38D1B3}"/>
              </a:ext>
            </a:extLst>
          </p:cNvPr>
          <p:cNvSpPr>
            <a:spLocks noGrp="1"/>
          </p:cNvSpPr>
          <p:nvPr>
            <p:ph type="title"/>
          </p:nvPr>
        </p:nvSpPr>
        <p:spPr>
          <a:xfrm>
            <a:off x="381000" y="304800"/>
            <a:ext cx="9677400" cy="1143000"/>
          </a:xfrm>
        </p:spPr>
        <p:txBody>
          <a:bodyPr/>
          <a:lstStyle/>
          <a:p>
            <a:r>
              <a:rPr lang="en-US" dirty="0"/>
              <a:t>When and why is this important? </a:t>
            </a:r>
          </a:p>
        </p:txBody>
      </p:sp>
      <p:sp>
        <p:nvSpPr>
          <p:cNvPr id="3" name="Content Placeholder 2">
            <a:extLst>
              <a:ext uri="{FF2B5EF4-FFF2-40B4-BE49-F238E27FC236}">
                <a16:creationId xmlns:a16="http://schemas.microsoft.com/office/drawing/2014/main" id="{ABD63E2D-8D8A-C5C5-996D-23B74277D78D}"/>
              </a:ext>
            </a:extLst>
          </p:cNvPr>
          <p:cNvSpPr>
            <a:spLocks noGrp="1"/>
          </p:cNvSpPr>
          <p:nvPr>
            <p:ph idx="1"/>
          </p:nvPr>
        </p:nvSpPr>
        <p:spPr>
          <a:xfrm>
            <a:off x="401595" y="1676400"/>
            <a:ext cx="6096000" cy="4114800"/>
          </a:xfrm>
        </p:spPr>
        <p:txBody>
          <a:bodyPr>
            <a:normAutofit fontScale="92500" lnSpcReduction="20000"/>
          </a:bodyPr>
          <a:lstStyle/>
          <a:p>
            <a:r>
              <a:rPr lang="en-US" dirty="0"/>
              <a:t>Through the analysis of extensive datasets, teams can identify player strengths and weaknesses, optimize game strategies, and make informed decisions on player recruitment, trades, and game-time rotations. </a:t>
            </a:r>
          </a:p>
          <a:p>
            <a:r>
              <a:rPr lang="en-US" dirty="0"/>
              <a:t>This data-driven approach not only enhances a team's competitive edge but also enables coaches and management to adapt to evolving trends in the fast-paced and highly competitive landscape of professional basketball.</a:t>
            </a:r>
          </a:p>
          <a:p>
            <a:r>
              <a:rPr lang="en-US" dirty="0"/>
              <a:t>Furthering the analysis of the datasets, NBA gamblers can use our Machine Learning Model to predict how many points a player is going to score in a specific game in the future.  </a:t>
            </a:r>
          </a:p>
        </p:txBody>
      </p:sp>
      <p:pic>
        <p:nvPicPr>
          <p:cNvPr id="5" name="Picture 4" descr="A person sitting on a bench writing on a clipboard&#10;&#10;Description automatically generated">
            <a:extLst>
              <a:ext uri="{FF2B5EF4-FFF2-40B4-BE49-F238E27FC236}">
                <a16:creationId xmlns:a16="http://schemas.microsoft.com/office/drawing/2014/main" id="{3F96FD11-566E-7849-1593-FA32B17ECD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0" y="1981200"/>
            <a:ext cx="4306229" cy="3048000"/>
          </a:xfrm>
          <a:prstGeom prst="rect">
            <a:avLst/>
          </a:prstGeom>
        </p:spPr>
      </p:pic>
    </p:spTree>
    <p:extLst>
      <p:ext uri="{BB962C8B-B14F-4D97-AF65-F5344CB8AC3E}">
        <p14:creationId xmlns:p14="http://schemas.microsoft.com/office/powerpoint/2010/main" val="1714635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3AFA-1B19-E99E-B7BE-E076FE8EA124}"/>
              </a:ext>
            </a:extLst>
          </p:cNvPr>
          <p:cNvSpPr>
            <a:spLocks noGrp="1"/>
          </p:cNvSpPr>
          <p:nvPr>
            <p:ph type="title"/>
          </p:nvPr>
        </p:nvSpPr>
        <p:spPr>
          <a:xfrm>
            <a:off x="533400" y="381000"/>
            <a:ext cx="10058400" cy="1143000"/>
          </a:xfrm>
        </p:spPr>
        <p:txBody>
          <a:bodyPr/>
          <a:lstStyle/>
          <a:p>
            <a:r>
              <a:rPr lang="en-US" dirty="0"/>
              <a:t>How?</a:t>
            </a:r>
          </a:p>
        </p:txBody>
      </p:sp>
      <p:sp>
        <p:nvSpPr>
          <p:cNvPr id="3" name="Content Placeholder 2">
            <a:extLst>
              <a:ext uri="{FF2B5EF4-FFF2-40B4-BE49-F238E27FC236}">
                <a16:creationId xmlns:a16="http://schemas.microsoft.com/office/drawing/2014/main" id="{ADEBA705-730F-E35B-3458-4BC8A1942536}"/>
              </a:ext>
            </a:extLst>
          </p:cNvPr>
          <p:cNvSpPr>
            <a:spLocks noGrp="1"/>
          </p:cNvSpPr>
          <p:nvPr>
            <p:ph sz="half" idx="1"/>
          </p:nvPr>
        </p:nvSpPr>
        <p:spPr>
          <a:xfrm>
            <a:off x="533400" y="1676401"/>
            <a:ext cx="4846320" cy="4343400"/>
          </a:xfrm>
        </p:spPr>
        <p:txBody>
          <a:bodyPr/>
          <a:lstStyle/>
          <a:p>
            <a:pPr marL="0" indent="0">
              <a:buNone/>
            </a:pPr>
            <a:r>
              <a:rPr lang="en-US" dirty="0"/>
              <a:t>Our approach to the code:</a:t>
            </a:r>
          </a:p>
          <a:p>
            <a:pPr lvl="1"/>
            <a:r>
              <a:rPr lang="en-US" dirty="0"/>
              <a:t>We used the NBA_API Python package to gather historical data for both teams and players.</a:t>
            </a:r>
          </a:p>
          <a:p>
            <a:pPr lvl="1"/>
            <a:r>
              <a:rPr lang="en-US" dirty="0"/>
              <a:t>These datasets include general Roster information, past statistical performances and more.</a:t>
            </a:r>
          </a:p>
          <a:p>
            <a:pPr lvl="1"/>
            <a:r>
              <a:rPr lang="en-US" dirty="0"/>
              <a:t>These datasets were cleaned and then exported to CSVs.</a:t>
            </a:r>
          </a:p>
          <a:p>
            <a:pPr lvl="1"/>
            <a:r>
              <a:rPr lang="en-US" dirty="0"/>
              <a:t>Finally, we used one of the player datasets to incorporate Machine Learning to predict future scoring production.</a:t>
            </a:r>
          </a:p>
        </p:txBody>
      </p:sp>
      <p:sp>
        <p:nvSpPr>
          <p:cNvPr id="4" name="Content Placeholder 3">
            <a:extLst>
              <a:ext uri="{FF2B5EF4-FFF2-40B4-BE49-F238E27FC236}">
                <a16:creationId xmlns:a16="http://schemas.microsoft.com/office/drawing/2014/main" id="{A3E870EE-2F20-BD1A-1C75-3837DD38CBBC}"/>
              </a:ext>
            </a:extLst>
          </p:cNvPr>
          <p:cNvSpPr>
            <a:spLocks noGrp="1"/>
          </p:cNvSpPr>
          <p:nvPr>
            <p:ph sz="half" idx="2"/>
          </p:nvPr>
        </p:nvSpPr>
        <p:spPr>
          <a:xfrm>
            <a:off x="6096000" y="1676401"/>
            <a:ext cx="5151120" cy="4343400"/>
          </a:xfrm>
        </p:spPr>
        <p:txBody>
          <a:bodyPr/>
          <a:lstStyle/>
          <a:p>
            <a:r>
              <a:rPr lang="en-US" dirty="0"/>
              <a:t>Our approach to visualization: </a:t>
            </a:r>
          </a:p>
          <a:p>
            <a:pPr lvl="1"/>
            <a:r>
              <a:rPr lang="en-US" dirty="0"/>
              <a:t>We used our cleaned and exported CSVs to create dynamic team and player scouting analysis visualizations in Tableau.</a:t>
            </a:r>
          </a:p>
          <a:p>
            <a:pPr lvl="1"/>
            <a:r>
              <a:rPr lang="en-US" dirty="0"/>
              <a:t>We added a new folder to Shapes to help improve the look of the Roster worksheet.</a:t>
            </a:r>
          </a:p>
          <a:p>
            <a:pPr lvl="1"/>
            <a:r>
              <a:rPr lang="en-US" dirty="0"/>
              <a:t>The worksheets were then added to Dashboards and Stories.</a:t>
            </a:r>
          </a:p>
          <a:p>
            <a:pPr lvl="1"/>
            <a:endParaRPr lang="en-US" dirty="0"/>
          </a:p>
        </p:txBody>
      </p:sp>
    </p:spTree>
    <p:extLst>
      <p:ext uri="{BB962C8B-B14F-4D97-AF65-F5344CB8AC3E}">
        <p14:creationId xmlns:p14="http://schemas.microsoft.com/office/powerpoint/2010/main" val="2306243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0F678-3DFF-93D0-CA37-B5F9573705D6}"/>
              </a:ext>
            </a:extLst>
          </p:cNvPr>
          <p:cNvSpPr>
            <a:spLocks noGrp="1"/>
          </p:cNvSpPr>
          <p:nvPr>
            <p:ph type="title"/>
          </p:nvPr>
        </p:nvSpPr>
        <p:spPr>
          <a:xfrm>
            <a:off x="479505" y="152400"/>
            <a:ext cx="10058400" cy="1143000"/>
          </a:xfrm>
        </p:spPr>
        <p:txBody>
          <a:bodyPr/>
          <a:lstStyle/>
          <a:p>
            <a:r>
              <a:rPr lang="en-US" dirty="0"/>
              <a:t>Scouting Report Examples</a:t>
            </a:r>
          </a:p>
        </p:txBody>
      </p:sp>
      <p:pic>
        <p:nvPicPr>
          <p:cNvPr id="6" name="Content Placeholder 5" descr="A paper with text on it&#10;&#10;Description automatically generated">
            <a:extLst>
              <a:ext uri="{FF2B5EF4-FFF2-40B4-BE49-F238E27FC236}">
                <a16:creationId xmlns:a16="http://schemas.microsoft.com/office/drawing/2014/main" id="{9ECF152D-C784-F2B5-D51F-7EFEA526BBDC}"/>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479505" y="1424780"/>
            <a:ext cx="3617714" cy="4823618"/>
          </a:xfrm>
        </p:spPr>
      </p:pic>
      <p:pic>
        <p:nvPicPr>
          <p:cNvPr id="8" name="Content Placeholder 7" descr="A paper with text and numbers">
            <a:extLst>
              <a:ext uri="{FF2B5EF4-FFF2-40B4-BE49-F238E27FC236}">
                <a16:creationId xmlns:a16="http://schemas.microsoft.com/office/drawing/2014/main" id="{F5423F40-1C4A-AE6D-7E96-B9AB7D921902}"/>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rot="16200000">
            <a:off x="5490170" y="2030610"/>
            <a:ext cx="4846637" cy="3634977"/>
          </a:xfrm>
        </p:spPr>
      </p:pic>
    </p:spTree>
    <p:extLst>
      <p:ext uri="{BB962C8B-B14F-4D97-AF65-F5344CB8AC3E}">
        <p14:creationId xmlns:p14="http://schemas.microsoft.com/office/powerpoint/2010/main" val="522813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D409D-15C9-F98D-7397-E1EC1313627C}"/>
              </a:ext>
            </a:extLst>
          </p:cNvPr>
          <p:cNvSpPr>
            <a:spLocks noGrp="1"/>
          </p:cNvSpPr>
          <p:nvPr>
            <p:ph type="title"/>
          </p:nvPr>
        </p:nvSpPr>
        <p:spPr>
          <a:xfrm>
            <a:off x="457200" y="1828800"/>
            <a:ext cx="10058400" cy="1752600"/>
          </a:xfrm>
        </p:spPr>
        <p:txBody>
          <a:bodyPr/>
          <a:lstStyle/>
          <a:p>
            <a:pPr algn="ctr"/>
            <a:r>
              <a:rPr lang="en-US" dirty="0"/>
              <a:t>Let’s get into the Data </a:t>
            </a:r>
          </a:p>
        </p:txBody>
      </p:sp>
    </p:spTree>
    <p:extLst>
      <p:ext uri="{BB962C8B-B14F-4D97-AF65-F5344CB8AC3E}">
        <p14:creationId xmlns:p14="http://schemas.microsoft.com/office/powerpoint/2010/main" val="1500838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9471" y="602343"/>
            <a:ext cx="3657600" cy="914400"/>
          </a:xfrm>
        </p:spPr>
        <p:txBody>
          <a:bodyPr/>
          <a:lstStyle/>
          <a:p>
            <a:r>
              <a:rPr lang="en-US" dirty="0"/>
              <a:t>Visualization</a:t>
            </a:r>
          </a:p>
        </p:txBody>
      </p:sp>
      <p:sp>
        <p:nvSpPr>
          <p:cNvPr id="4" name="Text Placeholder 3"/>
          <p:cNvSpPr>
            <a:spLocks noGrp="1"/>
          </p:cNvSpPr>
          <p:nvPr>
            <p:ph type="body" sz="half" idx="2"/>
          </p:nvPr>
        </p:nvSpPr>
        <p:spPr>
          <a:xfrm>
            <a:off x="669471" y="1981200"/>
            <a:ext cx="4419600" cy="3657600"/>
          </a:xfrm>
        </p:spPr>
        <p:txBody>
          <a:bodyPr/>
          <a:lstStyle/>
          <a:p>
            <a:pPr marL="342900" indent="-342900">
              <a:buFont typeface="Arial" panose="020B0604020202020204" pitchFamily="34" charset="0"/>
              <a:buChar char="•"/>
            </a:pPr>
            <a:r>
              <a:rPr lang="en-US" dirty="0"/>
              <a:t>The Team Dashboard provides insight into general team information and data for the current season.</a:t>
            </a:r>
          </a:p>
          <a:p>
            <a:pPr marL="342900" indent="-342900">
              <a:buFont typeface="Arial" panose="020B0604020202020204" pitchFamily="34" charset="0"/>
              <a:buChar char="•"/>
            </a:pPr>
            <a:r>
              <a:rPr lang="en-US" dirty="0"/>
              <a:t>The Player Dashboard provides insight into statistical player data for the current season.</a:t>
            </a:r>
          </a:p>
        </p:txBody>
      </p:sp>
      <p:pic>
        <p:nvPicPr>
          <p:cNvPr id="5" name="Picture 4" descr="A screenshot of a graph&#10;&#10;Description automatically generated">
            <a:extLst>
              <a:ext uri="{FF2B5EF4-FFF2-40B4-BE49-F238E27FC236}">
                <a16:creationId xmlns:a16="http://schemas.microsoft.com/office/drawing/2014/main" id="{4B89F43C-8C31-D156-00B2-917F9133CB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3200" y="602343"/>
            <a:ext cx="4419600" cy="2541415"/>
          </a:xfrm>
          <a:prstGeom prst="rect">
            <a:avLst/>
          </a:prstGeom>
        </p:spPr>
      </p:pic>
      <p:pic>
        <p:nvPicPr>
          <p:cNvPr id="10" name="Picture 9" descr="A screenshot of a graph&#10;&#10;Description automatically generated">
            <a:extLst>
              <a:ext uri="{FF2B5EF4-FFF2-40B4-BE49-F238E27FC236}">
                <a16:creationId xmlns:a16="http://schemas.microsoft.com/office/drawing/2014/main" id="{B1F0B97F-98F4-5CB7-F600-3BABD60FD5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0" y="3475416"/>
            <a:ext cx="4419600" cy="2692145"/>
          </a:xfrm>
          <a:prstGeom prst="rect">
            <a:avLst/>
          </a:prstGeom>
        </p:spPr>
      </p:pic>
    </p:spTree>
    <p:extLst>
      <p:ext uri="{BB962C8B-B14F-4D97-AF65-F5344CB8AC3E}">
        <p14:creationId xmlns:p14="http://schemas.microsoft.com/office/powerpoint/2010/main" val="1949577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69556"/>
            <a:ext cx="10058400" cy="1143000"/>
          </a:xfrm>
        </p:spPr>
        <p:txBody>
          <a:bodyPr/>
          <a:lstStyle/>
          <a:p>
            <a:r>
              <a:rPr lang="en-US" dirty="0"/>
              <a:t>Machine Learning in Sports Analytics </a:t>
            </a:r>
          </a:p>
        </p:txBody>
      </p:sp>
      <p:sp>
        <p:nvSpPr>
          <p:cNvPr id="3" name="Content Placeholder 2"/>
          <p:cNvSpPr>
            <a:spLocks noGrp="1"/>
          </p:cNvSpPr>
          <p:nvPr>
            <p:ph sz="half" idx="1"/>
          </p:nvPr>
        </p:nvSpPr>
        <p:spPr>
          <a:xfrm>
            <a:off x="533400" y="1981201"/>
            <a:ext cx="3562353" cy="3505200"/>
          </a:xfrm>
        </p:spPr>
        <p:txBody>
          <a:bodyPr>
            <a:noAutofit/>
          </a:bodyPr>
          <a:lstStyle/>
          <a:p>
            <a:r>
              <a:rPr lang="en-US" sz="2200" dirty="0"/>
              <a:t>Analytics (and within that, Machine Learning) have become an increasingly important sector of sports organizations recently, as team operations are focused on improving their efficiency and accurately predicting what will happen in the future.</a:t>
            </a:r>
          </a:p>
        </p:txBody>
      </p:sp>
      <p:pic>
        <p:nvPicPr>
          <p:cNvPr id="8" name="Picture 7" descr="A screenshot of a computer program&#10;&#10;Description automatically generated">
            <a:extLst>
              <a:ext uri="{FF2B5EF4-FFF2-40B4-BE49-F238E27FC236}">
                <a16:creationId xmlns:a16="http://schemas.microsoft.com/office/drawing/2014/main" id="{528C3386-1678-8C1C-88E9-4AA3DF123D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0553" y="1981201"/>
            <a:ext cx="7353298" cy="3276600"/>
          </a:xfrm>
          <a:prstGeom prst="rect">
            <a:avLst/>
          </a:prstGeom>
        </p:spPr>
      </p:pic>
    </p:spTree>
    <p:extLst>
      <p:ext uri="{BB962C8B-B14F-4D97-AF65-F5344CB8AC3E}">
        <p14:creationId xmlns:p14="http://schemas.microsoft.com/office/powerpoint/2010/main" val="2598391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asketball 16x9">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sketball presentation (widescreen).potx" id="{CC5AF3F1-F1AD-46F5-B229-4E1329F06412}" vid="{B7E1BF64-2168-4738-AA42-CF7C9F7F9E95}"/>
    </a:ext>
  </a:extLst>
</a:theme>
</file>

<file path=ppt/theme/theme2.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Basketball presentation (widescreen)</Template>
  <TotalTime>581</TotalTime>
  <Words>711</Words>
  <Application>Microsoft Macintosh PowerPoint</Application>
  <PresentationFormat>Widescreen</PresentationFormat>
  <Paragraphs>47</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Franklin Gothic Medium</vt:lpstr>
      <vt:lpstr>Impact</vt:lpstr>
      <vt:lpstr>Basketball 16x9</vt:lpstr>
      <vt:lpstr>NBA Scouting Analysis</vt:lpstr>
      <vt:lpstr>Who are we and what is our purpose?  </vt:lpstr>
      <vt:lpstr>Project Goal</vt:lpstr>
      <vt:lpstr>When and why is this important? </vt:lpstr>
      <vt:lpstr>How?</vt:lpstr>
      <vt:lpstr>Scouting Report Examples</vt:lpstr>
      <vt:lpstr>Let’s get into the Data </vt:lpstr>
      <vt:lpstr>Visualization</vt:lpstr>
      <vt:lpstr>Machine Learning in Sports Analytics </vt:lpstr>
      <vt:lpstr>Developmental Issues</vt:lpstr>
      <vt:lpstr>Moving Forward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Scouting Inc.</dc:title>
  <dc:creator>yarasel cruz</dc:creator>
  <cp:lastModifiedBy>Cory Selzer</cp:lastModifiedBy>
  <cp:revision>36</cp:revision>
  <dcterms:created xsi:type="dcterms:W3CDTF">2023-11-28T00:50:48Z</dcterms:created>
  <dcterms:modified xsi:type="dcterms:W3CDTF">2023-11-30T01:49:17Z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